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A86EB07-45F9-479B-B498-4F7511DC7204}">
  <a:tblStyle styleId="{EA86EB07-45F9-479B-B498-4F7511DC72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14505d9d3e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14505d9d3e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4505d9c66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4505d9c6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4505d9c66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14505d9c66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4505d9c66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4505d9c66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4505d9c6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4505d9c6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14505d9c66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14505d9c66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4505d9d3e_1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14505d9d3e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4505d9d3e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4505d9d3e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505d9d3e_1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14505d9d3e_1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414325" y="1045000"/>
            <a:ext cx="6343200" cy="12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4040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Financial Analytics</a:t>
            </a:r>
            <a:endParaRPr b="1" sz="4040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729200" y="2440050"/>
            <a:ext cx="52743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DETAILED PROJECT REPORT</a:t>
            </a:r>
            <a:endParaRPr b="1" sz="22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Kiran Kumari</a:t>
            </a:r>
            <a:endParaRPr sz="23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ctrTitle"/>
          </p:nvPr>
        </p:nvSpPr>
        <p:spPr>
          <a:xfrm>
            <a:off x="484950" y="1627025"/>
            <a:ext cx="8174100" cy="16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100">
                <a:solidFill>
                  <a:srgbClr val="85200C"/>
                </a:solidFill>
                <a:latin typeface="Impact"/>
                <a:ea typeface="Impact"/>
                <a:cs typeface="Impact"/>
                <a:sym typeface="Impact"/>
              </a:rPr>
              <a:t>THANK YOU!</a:t>
            </a:r>
            <a:endParaRPr b="1" sz="6100">
              <a:solidFill>
                <a:srgbClr val="85200C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721675" y="104975"/>
            <a:ext cx="3470700" cy="13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6E6E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77">
                <a:solidFill>
                  <a:srgbClr val="85200C"/>
                </a:solidFill>
                <a:latin typeface="Maven Pro"/>
                <a:ea typeface="Maven Pro"/>
                <a:cs typeface="Maven Pro"/>
                <a:sym typeface="Maven Pro"/>
              </a:rPr>
              <a:t>PROJECT DETAIL</a:t>
            </a:r>
            <a:endParaRPr b="1" sz="3577">
              <a:solidFill>
                <a:srgbClr val="85200C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77">
              <a:solidFill>
                <a:srgbClr val="85200C"/>
              </a:solidFill>
            </a:endParaRPr>
          </a:p>
        </p:txBody>
      </p:sp>
      <p:graphicFrame>
        <p:nvGraphicFramePr>
          <p:cNvPr id="71" name="Google Shape;71;p14"/>
          <p:cNvGraphicFramePr/>
          <p:nvPr/>
        </p:nvGraphicFramePr>
        <p:xfrm>
          <a:off x="447350" y="17633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{EA86EB07-45F9-479B-B498-4F7511DC7204}</a:tableStyleId>
              </a:tblPr>
              <a:tblGrid>
                <a:gridCol w="4091850"/>
                <a:gridCol w="4091850"/>
              </a:tblGrid>
              <a:tr h="52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274E13"/>
                          </a:solidFill>
                        </a:rPr>
                        <a:t>                               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   Project Title</a:t>
                      </a:r>
                      <a:endParaRPr b="1" i="1" sz="1500"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Financial Analytics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Technology</a:t>
                      </a:r>
                      <a:r>
                        <a:rPr lang="en-GB">
                          <a:solidFill>
                            <a:srgbClr val="274E13"/>
                          </a:solidFill>
                        </a:rPr>
                        <a:t> 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Business Intelligence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        Domain </a:t>
                      </a:r>
                      <a:endParaRPr b="1" i="1" sz="1500"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Finance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         Project Difficulty level </a:t>
                      </a:r>
                      <a:endParaRPr b="1" i="1" sz="1500"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Advanced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Programming Language Used</a:t>
                      </a:r>
                      <a:endParaRPr b="1" i="1" sz="1500"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Python 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                                    </a:t>
                      </a:r>
                      <a:r>
                        <a:rPr b="1" i="1" lang="en-GB" sz="1500">
                          <a:solidFill>
                            <a:srgbClr val="274E13"/>
                          </a:solidFill>
                        </a:rPr>
                        <a:t>           Tools Used</a:t>
                      </a:r>
                      <a:endParaRPr b="1" i="1" sz="1500"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274E13"/>
                          </a:solidFill>
                        </a:rPr>
                        <a:t>Jupyter Notebook, MS-Excel, Tableau</a:t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274E1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41B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0" y="642925"/>
            <a:ext cx="4166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 b="1" sz="3600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1259625" y="2086275"/>
            <a:ext cx="7295100" cy="25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8042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ct val="100000"/>
              <a:buFont typeface="Arial"/>
              <a:buChar char="●"/>
            </a:pPr>
            <a:r>
              <a:rPr lang="en-GB" sz="3415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Development of predictive model for monitoring Financial situation of Top Companies. According their Market Cap and Top Performing Sectors</a:t>
            </a:r>
            <a:endParaRPr sz="3415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15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sz="1800"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ctrTitle"/>
          </p:nvPr>
        </p:nvSpPr>
        <p:spPr>
          <a:xfrm>
            <a:off x="787275" y="629200"/>
            <a:ext cx="3673800" cy="8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990000"/>
                </a:solidFill>
                <a:latin typeface="Maven Pro"/>
                <a:ea typeface="Maven Pro"/>
                <a:cs typeface="Maven Pro"/>
                <a:sym typeface="Maven Pro"/>
              </a:rPr>
              <a:t>PROBLEM STATEMENT</a:t>
            </a:r>
            <a:endParaRPr b="1" sz="2800">
              <a:solidFill>
                <a:srgbClr val="99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6E6E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/>
          <p:nvPr>
            <p:ph idx="1" type="subTitle"/>
          </p:nvPr>
        </p:nvSpPr>
        <p:spPr>
          <a:xfrm>
            <a:off x="1233400" y="1495300"/>
            <a:ext cx="7046100" cy="27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Without analyzing the competition, it is difficult for a business to survive. You are tasked to analyzing the competition for the management to provide better results.</a:t>
            </a: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This data set has information on the market capitalization of the top companies in India.</a:t>
            </a:r>
            <a:endParaRPr sz="2100"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721675" y="1587650"/>
            <a:ext cx="656100" cy="223200"/>
          </a:xfrm>
          <a:prstGeom prst="notchedRightArrow">
            <a:avLst>
              <a:gd fmla="val 0" name="adj1"/>
              <a:gd fmla="val 9408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ctrTitle"/>
          </p:nvPr>
        </p:nvSpPr>
        <p:spPr>
          <a:xfrm>
            <a:off x="446125" y="341150"/>
            <a:ext cx="3227700" cy="9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85200C"/>
                </a:solidFill>
                <a:latin typeface="Maven Pro"/>
                <a:ea typeface="Maven Pro"/>
                <a:cs typeface="Maven Pro"/>
                <a:sym typeface="Maven Pro"/>
              </a:rPr>
              <a:t>ARCHITECTURE</a:t>
            </a:r>
            <a:endParaRPr>
              <a:solidFill>
                <a:srgbClr val="85200C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750" y="866000"/>
            <a:ext cx="7584051" cy="4116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ctrTitle"/>
          </p:nvPr>
        </p:nvSpPr>
        <p:spPr>
          <a:xfrm>
            <a:off x="433000" y="209950"/>
            <a:ext cx="2913000" cy="11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955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b="1" sz="5955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301775" y="1075925"/>
            <a:ext cx="8253000" cy="4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What’s the source of data?</a:t>
            </a:r>
            <a:endParaRPr b="1" sz="15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The data for training is provided by the client in multiple batches and each batch contain multiple files.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rial"/>
              <a:buChar char="●"/>
            </a:pPr>
            <a:r>
              <a:rPr b="1" lang="en-GB" sz="140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What was the type of data?</a:t>
            </a:r>
            <a:endParaRPr b="1" sz="14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The data was the combination of numerical and categorical values.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Arial"/>
              <a:buChar char="●"/>
            </a:pPr>
            <a:r>
              <a:rPr b="1" lang="en-GB" sz="140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After the file validation what you do with incompatible file or files which didn’t pass the validation?</a:t>
            </a:r>
            <a:endParaRPr b="1" sz="140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iles like these are moved to the achieve folder and the list of these files has been </a:t>
            </a:r>
            <a:r>
              <a:rPr b="1"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shared with the client </a:t>
            </a:r>
            <a:r>
              <a:rPr lang="en-GB" sz="13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and we removed the bad data folder.</a:t>
            </a:r>
            <a:endParaRPr sz="13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ctrTitle"/>
          </p:nvPr>
        </p:nvSpPr>
        <p:spPr>
          <a:xfrm>
            <a:off x="380525" y="209950"/>
            <a:ext cx="8174100" cy="7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KEY PERFORMANCE INDICATOR (KPI)</a:t>
            </a:r>
            <a:endParaRPr b="1" sz="3600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0" y="918550"/>
            <a:ext cx="8554500" cy="41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1. Top 10 Companies by Market Cap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2. Total Market Cap Tile Company Wise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3. Top Performing Sectors by Market Cap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4. Average P/E Ratio by Sectors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5. Top &amp; Bottom 10 Companies By EPS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6. Top 10 Overvalued companies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7. Company wise Dashboard with all details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8. Top 10 volatile companies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9. Top 10 less volatile companies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74E13"/>
                </a:solidFill>
                <a:latin typeface="Nunito"/>
                <a:ea typeface="Nunito"/>
                <a:cs typeface="Nunito"/>
                <a:sym typeface="Nunito"/>
              </a:rPr>
              <a:t>10. Top Companies by Dividend Yield</a:t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4E1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ctrTitle"/>
          </p:nvPr>
        </p:nvSpPr>
        <p:spPr>
          <a:xfrm>
            <a:off x="91850" y="209950"/>
            <a:ext cx="26112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INSIGHTS</a:t>
            </a:r>
            <a:endParaRPr b="1" sz="3600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50" y="1049700"/>
            <a:ext cx="3910098" cy="4093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9400" y="433000"/>
            <a:ext cx="4984602" cy="47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ctrTitle"/>
          </p:nvPr>
        </p:nvSpPr>
        <p:spPr>
          <a:xfrm>
            <a:off x="91850" y="209950"/>
            <a:ext cx="26112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85200C"/>
                </a:solidFill>
                <a:latin typeface="Arial"/>
                <a:ea typeface="Arial"/>
                <a:cs typeface="Arial"/>
                <a:sym typeface="Arial"/>
              </a:rPr>
              <a:t>INSIGHTS</a:t>
            </a:r>
            <a:endParaRPr b="1" sz="3600">
              <a:solidFill>
                <a:srgbClr val="8520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500" y="2663600"/>
            <a:ext cx="4866499" cy="24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7500" y="152400"/>
            <a:ext cx="4714102" cy="259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05250"/>
            <a:ext cx="4610575" cy="41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